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9"/>
  </p:notesMasterIdLst>
  <p:sldIdLst>
    <p:sldId id="256" r:id="rId2"/>
    <p:sldId id="354" r:id="rId3"/>
    <p:sldId id="355" r:id="rId4"/>
    <p:sldId id="356" r:id="rId5"/>
    <p:sldId id="358" r:id="rId6"/>
    <p:sldId id="357" r:id="rId7"/>
    <p:sldId id="34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7/18/2020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7/18/2020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7/18/2020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7/18/2020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7/18/2020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7/18/2020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a:t>
            </a:r>
            <a:r>
              <a:rPr sz="3000" b="1" smtClean="0">
                <a:solidFill>
                  <a:schemeClr val="tx1"/>
                </a:solidFill>
              </a:rPr>
              <a:t>Part-</a:t>
            </a:r>
            <a:r>
              <a:rPr lang="en-US" sz="3000" b="1" dirty="0" smtClean="0">
                <a:solidFill>
                  <a:schemeClr val="tx1"/>
                </a:solidFill>
              </a:rPr>
              <a:t>1</a:t>
            </a:r>
            <a:r>
              <a:rPr sz="3000" b="1" smtClean="0">
                <a:solidFill>
                  <a:schemeClr val="tx1"/>
                </a:solidFill>
              </a:rPr>
              <a:t> </a:t>
            </a:r>
            <a:r>
              <a:rPr sz="3000" b="1">
                <a:solidFill>
                  <a:schemeClr val="tx1"/>
                </a:solidFill>
              </a:rPr>
              <a:t/>
            </a:r>
            <a:br>
              <a:rPr sz="3000" b="1">
                <a:solidFill>
                  <a:schemeClr val="tx1"/>
                </a:solidFill>
              </a:rPr>
            </a:br>
            <a:r>
              <a:rPr sz="3000" b="1">
                <a:solidFill>
                  <a:schemeClr val="tx1"/>
                </a:solidFill>
              </a:rPr>
              <a:t>Subject: </a:t>
            </a:r>
            <a:r>
              <a:rPr lang="en-US" sz="3000" b="1" dirty="0" smtClean="0"/>
              <a:t>Financial Accounting</a:t>
            </a:r>
            <a:r>
              <a:rPr sz="2800"/>
              <a:t/>
            </a:r>
            <a:br>
              <a:rPr sz="2800"/>
            </a:br>
            <a:r>
              <a:rPr sz="2700" b="1">
                <a:solidFill>
                  <a:srgbClr val="FF0000"/>
                </a:solidFill>
              </a:rPr>
              <a:t>TOPIC:</a:t>
            </a:r>
            <a:r>
              <a:rPr lang="en-US" sz="2700" b="1" dirty="0">
                <a:solidFill>
                  <a:srgbClr val="FF0000"/>
                </a:solidFill>
              </a:rPr>
              <a:t>  </a:t>
            </a:r>
            <a:r>
              <a:rPr lang="en-US" sz="2700" b="1" dirty="0" smtClean="0">
                <a:solidFill>
                  <a:srgbClr val="FF0000"/>
                </a:solidFill>
              </a:rPr>
              <a:t>INTER-DEPARTMENTAL </a:t>
            </a:r>
            <a:r>
              <a:rPr lang="en-US" sz="2700" b="1" dirty="0" smtClean="0">
                <a:solidFill>
                  <a:srgbClr val="FF0000"/>
                </a:solidFill>
              </a:rPr>
              <a:t>TRANSFERS</a:t>
            </a:r>
            <a:endParaRPr lang="en-US" sz="27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299462"/>
            <a:ext cx="8458200" cy="412934"/>
          </a:xfrm>
          <a:prstGeom prst="rect">
            <a:avLst/>
          </a:prstGeom>
        </p:spPr>
        <p:txBody>
          <a:bodyPr vert="horz" wrap="square" lIns="0" tIns="12700" rIns="0" bIns="0" rtlCol="0">
            <a:spAutoFit/>
          </a:bodyPr>
          <a:lstStyle/>
          <a:p>
            <a:pPr algn="just"/>
            <a:r>
              <a:rPr lang="en-US" sz="2600" b="1" dirty="0" smtClean="0">
                <a:solidFill>
                  <a:srgbClr val="0070C0"/>
                </a:solidFill>
                <a:latin typeface="+mj-lt"/>
              </a:rPr>
              <a:t>INTER-DEPARTMENTAL </a:t>
            </a:r>
            <a:r>
              <a:rPr lang="en-US" sz="2600" b="1" dirty="0" smtClean="0">
                <a:solidFill>
                  <a:srgbClr val="0070C0"/>
                </a:solidFill>
                <a:latin typeface="+mj-lt"/>
              </a:rPr>
              <a:t>TRANSFERS:</a:t>
            </a:r>
            <a:endParaRPr lang="en-US" sz="2600" b="1" dirty="0" smtClean="0">
              <a:solidFill>
                <a:srgbClr val="0070C0"/>
              </a:solidFill>
              <a:latin typeface="+mj-lt"/>
            </a:endParaRPr>
          </a:p>
        </p:txBody>
      </p:sp>
      <p:sp>
        <p:nvSpPr>
          <p:cNvPr id="17" name="Rectangle 16"/>
          <p:cNvSpPr/>
          <p:nvPr/>
        </p:nvSpPr>
        <p:spPr>
          <a:xfrm>
            <a:off x="381000" y="1028342"/>
            <a:ext cx="8305800" cy="5632311"/>
          </a:xfrm>
          <a:prstGeom prst="rect">
            <a:avLst/>
          </a:prstGeom>
        </p:spPr>
        <p:txBody>
          <a:bodyPr wrap="square">
            <a:spAutoFit/>
          </a:bodyPr>
          <a:lstStyle/>
          <a:p>
            <a:pPr algn="just"/>
            <a:r>
              <a:rPr lang="en-US" sz="2400" dirty="0" smtClean="0">
                <a:latin typeface="+mj-lt"/>
              </a:rPr>
              <a:t>Whenever </a:t>
            </a:r>
            <a:r>
              <a:rPr lang="en-US" sz="2400" dirty="0" smtClean="0">
                <a:latin typeface="+mj-lt"/>
              </a:rPr>
              <a:t>goods or services are provided by one department to another, their cost should be separately recorded and charged to the department benefiting thereby and credited to that providing the goods or services. The totals of such benefits (inter-departmental transfers) should be disclosed in the departmental Profit and Loss Account, to distinguish them from other items of </a:t>
            </a:r>
            <a:r>
              <a:rPr lang="en-US" sz="2400" dirty="0" smtClean="0">
                <a:latin typeface="+mj-lt"/>
              </a:rPr>
              <a:t>expenditure.</a:t>
            </a:r>
          </a:p>
          <a:p>
            <a:pPr algn="just"/>
            <a:endParaRPr lang="en-US" sz="2400" b="1" dirty="0" smtClean="0">
              <a:latin typeface="+mj-lt"/>
            </a:endParaRPr>
          </a:p>
          <a:p>
            <a:pPr algn="just"/>
            <a:r>
              <a:rPr lang="en-US" sz="2400" b="1" dirty="0" smtClean="0">
                <a:solidFill>
                  <a:srgbClr val="FF0000"/>
                </a:solidFill>
                <a:latin typeface="+mj-lt"/>
              </a:rPr>
              <a:t>Basis </a:t>
            </a:r>
            <a:r>
              <a:rPr lang="en-US" sz="2400" b="1" dirty="0" smtClean="0">
                <a:solidFill>
                  <a:srgbClr val="FF0000"/>
                </a:solidFill>
                <a:latin typeface="+mj-lt"/>
              </a:rPr>
              <a:t>of Inter-Departmental Transfers</a:t>
            </a:r>
          </a:p>
          <a:p>
            <a:pPr algn="just"/>
            <a:r>
              <a:rPr lang="en-US" sz="2400" dirty="0" smtClean="0">
                <a:latin typeface="+mj-lt"/>
              </a:rPr>
              <a:t>Goods and services may be charged by one department to another usually on </a:t>
            </a:r>
            <a:r>
              <a:rPr lang="en-US" sz="2400" dirty="0" smtClean="0">
                <a:latin typeface="+mj-lt"/>
              </a:rPr>
              <a:t>either of </a:t>
            </a:r>
            <a:r>
              <a:rPr lang="en-US" sz="2400" dirty="0" smtClean="0">
                <a:latin typeface="+mj-lt"/>
              </a:rPr>
              <a:t>the following three bases</a:t>
            </a:r>
            <a:r>
              <a:rPr lang="en-US" sz="2400" dirty="0" smtClean="0">
                <a:latin typeface="+mj-lt"/>
              </a:rPr>
              <a:t>:</a:t>
            </a:r>
          </a:p>
          <a:p>
            <a:pPr algn="just"/>
            <a:endParaRPr lang="en-US" sz="2400" dirty="0" smtClean="0">
              <a:latin typeface="+mj-lt"/>
            </a:endParaRPr>
          </a:p>
          <a:p>
            <a:pPr algn="just"/>
            <a:r>
              <a:rPr lang="en-US" sz="2400" dirty="0" smtClean="0">
                <a:latin typeface="+mj-lt"/>
              </a:rPr>
              <a:t>a. Cost </a:t>
            </a:r>
            <a:r>
              <a:rPr lang="en-US" sz="2400" dirty="0" smtClean="0">
                <a:latin typeface="+mj-lt"/>
              </a:rPr>
              <a:t>based transfer price − Where the transfer price is based on standard, actual, or total cost, or marginal cost is called cost based transfer price</a:t>
            </a:r>
            <a:r>
              <a:rPr lang="en-US" sz="2400" dirty="0" smtClean="0">
                <a:latin typeface="+mj-lt"/>
              </a:rPr>
              <a:t>.</a:t>
            </a:r>
            <a:endParaRPr lang="en-US" sz="2400" dirty="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17" name="Rectangle 16"/>
          <p:cNvSpPr/>
          <p:nvPr/>
        </p:nvSpPr>
        <p:spPr>
          <a:xfrm>
            <a:off x="381000" y="463689"/>
            <a:ext cx="8305800" cy="5632311"/>
          </a:xfrm>
          <a:prstGeom prst="rect">
            <a:avLst/>
          </a:prstGeom>
        </p:spPr>
        <p:txBody>
          <a:bodyPr wrap="square">
            <a:spAutoFit/>
          </a:bodyPr>
          <a:lstStyle/>
          <a:p>
            <a:pPr algn="just"/>
            <a:r>
              <a:rPr lang="en-US" sz="2400" dirty="0" smtClean="0">
                <a:latin typeface="+mj-lt"/>
              </a:rPr>
              <a:t>b. Market </a:t>
            </a:r>
            <a:r>
              <a:rPr lang="en-US" sz="2400" dirty="0" smtClean="0">
                <a:latin typeface="+mj-lt"/>
              </a:rPr>
              <a:t>based transfer price − Where the goods are transferred at selling price from one department to another is known as market based price. Therefore, unrealized profit on the goods sold is debited from the selling department in the form of a stock reserve for both the opening and the closing stock.</a:t>
            </a:r>
          </a:p>
          <a:p>
            <a:pPr algn="just"/>
            <a:endParaRPr lang="en-US" sz="2400" dirty="0" smtClean="0">
              <a:latin typeface="+mj-lt"/>
            </a:endParaRPr>
          </a:p>
          <a:p>
            <a:pPr algn="just"/>
            <a:r>
              <a:rPr lang="en-US" sz="2400" dirty="0" smtClean="0">
                <a:latin typeface="+mj-lt"/>
              </a:rPr>
              <a:t>b. Dual </a:t>
            </a:r>
            <a:r>
              <a:rPr lang="en-US" sz="2400" dirty="0" smtClean="0">
                <a:latin typeface="+mj-lt"/>
              </a:rPr>
              <a:t>pricing system − Under this system, the goods are transferred on the selling price by the transfer or department and booked at the cost price by the transferee </a:t>
            </a:r>
            <a:r>
              <a:rPr lang="en-US" sz="2400" dirty="0" smtClean="0">
                <a:latin typeface="+mj-lt"/>
              </a:rPr>
              <a:t>department.</a:t>
            </a:r>
          </a:p>
          <a:p>
            <a:pPr algn="just"/>
            <a:endParaRPr lang="en-US" sz="2400" b="1" dirty="0" smtClean="0">
              <a:solidFill>
                <a:srgbClr val="FF0000"/>
              </a:solidFill>
              <a:latin typeface="+mj-lt"/>
            </a:endParaRPr>
          </a:p>
          <a:p>
            <a:pPr algn="just"/>
            <a:r>
              <a:rPr lang="en-US" sz="2400" b="1" dirty="0" smtClean="0">
                <a:solidFill>
                  <a:srgbClr val="FF0000"/>
                </a:solidFill>
                <a:latin typeface="+mj-lt"/>
              </a:rPr>
              <a:t>Elimination </a:t>
            </a:r>
            <a:r>
              <a:rPr lang="en-US" sz="2400" b="1" dirty="0" smtClean="0">
                <a:solidFill>
                  <a:srgbClr val="FF0000"/>
                </a:solidFill>
                <a:latin typeface="+mj-lt"/>
              </a:rPr>
              <a:t>of </a:t>
            </a:r>
            <a:r>
              <a:rPr lang="en-US" sz="2400" b="1" dirty="0" err="1" smtClean="0">
                <a:solidFill>
                  <a:srgbClr val="FF0000"/>
                </a:solidFill>
                <a:latin typeface="+mj-lt"/>
              </a:rPr>
              <a:t>Unrealised</a:t>
            </a:r>
            <a:r>
              <a:rPr lang="en-US" sz="2400" b="1" dirty="0" smtClean="0">
                <a:solidFill>
                  <a:srgbClr val="FF0000"/>
                </a:solidFill>
                <a:latin typeface="+mj-lt"/>
              </a:rPr>
              <a:t> Profit</a:t>
            </a:r>
          </a:p>
          <a:p>
            <a:pPr algn="just"/>
            <a:r>
              <a:rPr lang="en-US" sz="2400" dirty="0" smtClean="0">
                <a:latin typeface="+mj-lt"/>
              </a:rPr>
              <a:t>When profit is added in the inter-departmental transfers the loading included in the unsold inventory at the end of the year is to be excluded before final accounts are prepared so as to eliminate any anticipatory (internal) profit included </a:t>
            </a:r>
            <a:r>
              <a:rPr lang="en-US" sz="2400" dirty="0" smtClean="0">
                <a:latin typeface="+mj-lt"/>
              </a:rPr>
              <a:t>therein.</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17" name="Rectangle 16"/>
          <p:cNvSpPr/>
          <p:nvPr/>
        </p:nvSpPr>
        <p:spPr>
          <a:xfrm>
            <a:off x="381000" y="463689"/>
            <a:ext cx="8305800" cy="6186309"/>
          </a:xfrm>
          <a:prstGeom prst="rect">
            <a:avLst/>
          </a:prstGeom>
        </p:spPr>
        <p:txBody>
          <a:bodyPr wrap="square">
            <a:spAutoFit/>
          </a:bodyPr>
          <a:lstStyle/>
          <a:p>
            <a:pPr algn="just"/>
            <a:r>
              <a:rPr lang="en-US" sz="2400" b="1" dirty="0" smtClean="0">
                <a:solidFill>
                  <a:srgbClr val="FF0000"/>
                </a:solidFill>
                <a:latin typeface="+mj-lt"/>
              </a:rPr>
              <a:t>Stock Reserve</a:t>
            </a:r>
          </a:p>
          <a:p>
            <a:pPr algn="just"/>
            <a:r>
              <a:rPr lang="en-US" sz="2400" dirty="0" err="1" smtClean="0">
                <a:latin typeface="+mj-lt"/>
              </a:rPr>
              <a:t>Unrealised</a:t>
            </a:r>
            <a:r>
              <a:rPr lang="en-US" sz="2400" dirty="0" smtClean="0">
                <a:latin typeface="+mj-lt"/>
              </a:rPr>
              <a:t> </a:t>
            </a:r>
            <a:r>
              <a:rPr lang="en-US" sz="2400" dirty="0" smtClean="0">
                <a:latin typeface="+mj-lt"/>
              </a:rPr>
              <a:t>profit included in unsold stock at the end of accounting period is eliminated by creating an appropriate stock reserve by debiting the combined Profit and Loss Account. The amount of stock reserve will be calculated as:</a:t>
            </a:r>
          </a:p>
          <a:p>
            <a:pPr algn="just"/>
            <a:endParaRPr lang="en-US" sz="2400" dirty="0" smtClean="0">
              <a:latin typeface="+mj-lt"/>
            </a:endParaRPr>
          </a:p>
          <a:p>
            <a:pPr algn="ctr"/>
            <a:r>
              <a:rPr lang="en-US" sz="2400" dirty="0" smtClean="0">
                <a:latin typeface="+mj-lt"/>
              </a:rPr>
              <a:t>Transfer </a:t>
            </a:r>
            <a:r>
              <a:rPr lang="en-US" sz="2400" dirty="0" smtClean="0">
                <a:latin typeface="+mj-lt"/>
              </a:rPr>
              <a:t>price of unsold stock × Profit included in transfer price </a:t>
            </a:r>
            <a:r>
              <a:rPr lang="en-US" sz="2400" dirty="0" smtClean="0">
                <a:latin typeface="+mj-lt"/>
              </a:rPr>
              <a:t> </a:t>
            </a:r>
          </a:p>
          <a:p>
            <a:pPr algn="ctr"/>
            <a:r>
              <a:rPr lang="en-US" sz="2400" dirty="0" smtClean="0">
                <a:latin typeface="+mj-lt"/>
              </a:rPr>
              <a:t>/ </a:t>
            </a:r>
          </a:p>
          <a:p>
            <a:pPr algn="ctr"/>
            <a:r>
              <a:rPr lang="en-US" sz="2400" dirty="0" smtClean="0">
                <a:latin typeface="+mj-lt"/>
              </a:rPr>
              <a:t>Transfer price</a:t>
            </a:r>
          </a:p>
          <a:p>
            <a:pPr>
              <a:lnSpc>
                <a:spcPct val="50000"/>
              </a:lnSpc>
            </a:pPr>
            <a:endParaRPr lang="en-US" sz="2400" b="1" dirty="0" smtClean="0">
              <a:solidFill>
                <a:srgbClr val="FF0000"/>
              </a:solidFill>
              <a:latin typeface="+mj-lt"/>
            </a:endParaRPr>
          </a:p>
          <a:p>
            <a:pPr algn="just"/>
            <a:r>
              <a:rPr lang="en-US" sz="2400" dirty="0" smtClean="0">
                <a:latin typeface="+mj-lt"/>
              </a:rPr>
              <a:t>When goods or services are supplied from one department to another at cost price, the corresponding entries to record the transfer will be made at cost price. This does not involve any adjustment at any stage. However, when goods or services are supplied to another department at selling price, the transfer has to be recorded at a selling price called transfer price. This obviously includes cost as well as profit. In such a situation, if the</a:t>
            </a:r>
            <a:endParaRPr lang="en-US" sz="2800" dirty="0">
              <a:latin typeface="+mj-lt"/>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17" name="Rectangle 16"/>
          <p:cNvSpPr/>
          <p:nvPr/>
        </p:nvSpPr>
        <p:spPr>
          <a:xfrm>
            <a:off x="381000" y="463689"/>
            <a:ext cx="8305800" cy="6001643"/>
          </a:xfrm>
          <a:prstGeom prst="rect">
            <a:avLst/>
          </a:prstGeom>
        </p:spPr>
        <p:txBody>
          <a:bodyPr wrap="square">
            <a:spAutoFit/>
          </a:bodyPr>
          <a:lstStyle/>
          <a:p>
            <a:pPr algn="just"/>
            <a:r>
              <a:rPr lang="en-US" sz="2400" dirty="0" smtClean="0">
                <a:latin typeface="+mj-lt"/>
              </a:rPr>
              <a:t>department to whom goods or services are transferred at selling price has an unsold on unused stock at the end of the accounting period, this involves an element of </a:t>
            </a:r>
            <a:r>
              <a:rPr lang="en-US" sz="2400" dirty="0" err="1" smtClean="0">
                <a:latin typeface="+mj-lt"/>
              </a:rPr>
              <a:t>unrealised</a:t>
            </a:r>
            <a:r>
              <a:rPr lang="en-US" sz="2400" dirty="0" smtClean="0">
                <a:latin typeface="+mj-lt"/>
              </a:rPr>
              <a:t> profit. This needs an adjustment which will be ma&amp; by creating a stock reserve with the help of the following journal entry :</a:t>
            </a:r>
          </a:p>
          <a:p>
            <a:pPr algn="just"/>
            <a:endParaRPr lang="en-US" sz="2400" b="1" dirty="0" smtClean="0">
              <a:solidFill>
                <a:srgbClr val="FF0000"/>
              </a:solidFill>
              <a:latin typeface="+mj-lt"/>
            </a:endParaRPr>
          </a:p>
          <a:p>
            <a:r>
              <a:rPr lang="en-US" sz="2400" b="1" dirty="0" smtClean="0">
                <a:solidFill>
                  <a:srgbClr val="FF0000"/>
                </a:solidFill>
                <a:latin typeface="+mj-lt"/>
              </a:rPr>
              <a:t>Journal </a:t>
            </a:r>
            <a:r>
              <a:rPr lang="en-US" sz="2400" b="1" dirty="0" smtClean="0">
                <a:solidFill>
                  <a:srgbClr val="FF0000"/>
                </a:solidFill>
                <a:latin typeface="+mj-lt"/>
              </a:rPr>
              <a:t>Entry</a:t>
            </a:r>
          </a:p>
          <a:p>
            <a:r>
              <a:rPr lang="en-US" sz="2400" dirty="0" smtClean="0">
                <a:latin typeface="+mj-lt"/>
              </a:rPr>
              <a:t>At the end of the accounting year, the following journal entry will be passed for </a:t>
            </a:r>
            <a:r>
              <a:rPr lang="en-US" sz="2400" dirty="0" smtClean="0">
                <a:latin typeface="+mj-lt"/>
              </a:rPr>
              <a:t>elimination </a:t>
            </a:r>
            <a:r>
              <a:rPr lang="en-US" sz="2400" dirty="0" smtClean="0">
                <a:latin typeface="+mj-lt"/>
              </a:rPr>
              <a:t>of </a:t>
            </a:r>
            <a:r>
              <a:rPr lang="en-US" sz="2400" dirty="0" err="1" smtClean="0">
                <a:latin typeface="+mj-lt"/>
              </a:rPr>
              <a:t>unrealised</a:t>
            </a:r>
            <a:r>
              <a:rPr lang="en-US" sz="2400" dirty="0" smtClean="0">
                <a:latin typeface="+mj-lt"/>
              </a:rPr>
              <a:t> profit (creation of stock reserve</a:t>
            </a:r>
            <a:r>
              <a:rPr lang="en-US" sz="2400" dirty="0" smtClean="0">
                <a:latin typeface="+mj-lt"/>
              </a:rPr>
              <a:t>):</a:t>
            </a:r>
          </a:p>
          <a:p>
            <a:endParaRPr lang="en-US" sz="2400" dirty="0" smtClean="0">
              <a:latin typeface="+mj-lt"/>
            </a:endParaRPr>
          </a:p>
          <a:p>
            <a:r>
              <a:rPr lang="en-US" sz="2400" dirty="0" smtClean="0">
                <a:latin typeface="+mj-lt"/>
              </a:rPr>
              <a:t>	Profit </a:t>
            </a:r>
            <a:r>
              <a:rPr lang="en-US" sz="2400" dirty="0" smtClean="0">
                <a:latin typeface="+mj-lt"/>
              </a:rPr>
              <a:t>and Loss Account	Dr.</a:t>
            </a:r>
          </a:p>
          <a:p>
            <a:r>
              <a:rPr lang="en-US" sz="2400" dirty="0" smtClean="0">
                <a:latin typeface="+mj-lt"/>
              </a:rPr>
              <a:t>		To </a:t>
            </a:r>
            <a:r>
              <a:rPr lang="en-US" sz="2400" dirty="0" smtClean="0">
                <a:latin typeface="+mj-lt"/>
              </a:rPr>
              <a:t>Stock Reserve</a:t>
            </a:r>
            <a:endParaRPr lang="en-US" sz="2200" dirty="0" smtClean="0">
              <a:latin typeface="+mj-lt"/>
            </a:endParaRPr>
          </a:p>
          <a:p>
            <a:r>
              <a:rPr lang="en-US" sz="2200" dirty="0" smtClean="0">
                <a:latin typeface="+mj-lt"/>
              </a:rPr>
              <a:t>	</a:t>
            </a:r>
            <a:r>
              <a:rPr lang="en-US" sz="2400" dirty="0" smtClean="0">
                <a:latin typeface="+mj-lt"/>
              </a:rPr>
              <a:t>(</a:t>
            </a:r>
            <a:r>
              <a:rPr lang="en-US" sz="2400" dirty="0" smtClean="0">
                <a:latin typeface="+mj-lt"/>
              </a:rPr>
              <a:t>Being a provision made for </a:t>
            </a:r>
            <a:r>
              <a:rPr lang="en-US" sz="2400" dirty="0" err="1" smtClean="0">
                <a:latin typeface="+mj-lt"/>
              </a:rPr>
              <a:t>unrealised</a:t>
            </a:r>
            <a:r>
              <a:rPr lang="en-US" sz="2400" dirty="0" smtClean="0">
                <a:latin typeface="+mj-lt"/>
              </a:rPr>
              <a:t> profit included in </a:t>
            </a:r>
            <a:r>
              <a:rPr lang="en-US" sz="2400" dirty="0" smtClean="0">
                <a:latin typeface="+mj-lt"/>
              </a:rPr>
              <a:t>	closing </a:t>
            </a:r>
            <a:r>
              <a:rPr lang="en-US" sz="2400" dirty="0" smtClean="0">
                <a:latin typeface="+mj-lt"/>
              </a:rPr>
              <a:t>stock</a:t>
            </a:r>
            <a:r>
              <a:rPr lang="en-US" sz="2400" dirty="0" smtClean="0">
                <a:latin typeface="+mj-lt"/>
              </a:rPr>
              <a:t>)</a:t>
            </a:r>
          </a:p>
          <a:p>
            <a:pPr algn="just"/>
            <a:endParaRPr lang="en-US" sz="2400" dirty="0" smtClean="0">
              <a:latin typeface="+mj-lt"/>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17" name="Rectangle 16"/>
          <p:cNvSpPr/>
          <p:nvPr/>
        </p:nvSpPr>
        <p:spPr>
          <a:xfrm>
            <a:off x="381000" y="463689"/>
            <a:ext cx="8305800" cy="6063198"/>
          </a:xfrm>
          <a:prstGeom prst="rect">
            <a:avLst/>
          </a:prstGeom>
        </p:spPr>
        <p:txBody>
          <a:bodyPr wrap="square">
            <a:spAutoFit/>
          </a:bodyPr>
          <a:lstStyle/>
          <a:p>
            <a:pPr algn="just"/>
            <a:r>
              <a:rPr lang="en-US" sz="2400" dirty="0" smtClean="0">
                <a:latin typeface="+mj-lt"/>
              </a:rPr>
              <a:t>In the beginning of the next accounting year, the aforesaid journal entry will be reversed as under:</a:t>
            </a:r>
          </a:p>
          <a:p>
            <a:pPr algn="just"/>
            <a:r>
              <a:rPr lang="en-US" sz="2400" dirty="0" smtClean="0">
                <a:latin typeface="+mj-lt"/>
              </a:rPr>
              <a:t>	</a:t>
            </a:r>
            <a:endParaRPr lang="en-US" sz="2400" dirty="0" smtClean="0">
              <a:latin typeface="+mj-lt"/>
            </a:endParaRPr>
          </a:p>
          <a:p>
            <a:pPr algn="just"/>
            <a:r>
              <a:rPr lang="en-US" sz="2400" dirty="0" smtClean="0">
                <a:latin typeface="+mj-lt"/>
              </a:rPr>
              <a:t>	</a:t>
            </a:r>
            <a:r>
              <a:rPr lang="en-US" sz="2400" dirty="0" smtClean="0">
                <a:latin typeface="+mj-lt"/>
              </a:rPr>
              <a:t>Stock </a:t>
            </a:r>
            <a:r>
              <a:rPr lang="en-US" sz="2400" dirty="0" smtClean="0">
                <a:latin typeface="+mj-lt"/>
              </a:rPr>
              <a:t>Reserve	Dr.</a:t>
            </a:r>
          </a:p>
          <a:p>
            <a:pPr algn="just"/>
            <a:r>
              <a:rPr lang="en-US" sz="2400" dirty="0" smtClean="0">
                <a:latin typeface="+mj-lt"/>
              </a:rPr>
              <a:t>		To Profit and Loss Account</a:t>
            </a:r>
          </a:p>
          <a:p>
            <a:pPr algn="just"/>
            <a:r>
              <a:rPr lang="en-US" sz="2400" dirty="0" smtClean="0">
                <a:latin typeface="+mj-lt"/>
              </a:rPr>
              <a:t>	(</a:t>
            </a:r>
            <a:r>
              <a:rPr lang="en-US" sz="2400" dirty="0" smtClean="0">
                <a:latin typeface="+mj-lt"/>
              </a:rPr>
              <a:t>Being provision for </a:t>
            </a:r>
            <a:r>
              <a:rPr lang="en-US" sz="2400" dirty="0" err="1" smtClean="0">
                <a:latin typeface="+mj-lt"/>
              </a:rPr>
              <a:t>unrealised</a:t>
            </a:r>
            <a:r>
              <a:rPr lang="en-US" sz="2400" dirty="0" smtClean="0">
                <a:latin typeface="+mj-lt"/>
              </a:rPr>
              <a:t> profit reversed.)</a:t>
            </a:r>
          </a:p>
          <a:p>
            <a:endParaRPr lang="en-US" sz="2800" dirty="0" smtClean="0">
              <a:latin typeface="+mj-lt"/>
            </a:endParaRPr>
          </a:p>
          <a:p>
            <a:pPr algn="just"/>
            <a:r>
              <a:rPr lang="en-US" sz="2400" b="1" dirty="0" smtClean="0">
                <a:solidFill>
                  <a:srgbClr val="FF0000"/>
                </a:solidFill>
                <a:latin typeface="+mj-lt"/>
              </a:rPr>
              <a:t>Disclosure </a:t>
            </a:r>
            <a:r>
              <a:rPr lang="en-US" sz="2400" b="1" dirty="0" smtClean="0">
                <a:solidFill>
                  <a:srgbClr val="FF0000"/>
                </a:solidFill>
                <a:latin typeface="+mj-lt"/>
              </a:rPr>
              <a:t>in Balance Sheet</a:t>
            </a:r>
          </a:p>
          <a:p>
            <a:pPr algn="just"/>
            <a:endParaRPr lang="en-US" sz="2400" dirty="0" smtClean="0">
              <a:latin typeface="+mj-lt"/>
            </a:endParaRPr>
          </a:p>
          <a:p>
            <a:pPr algn="just"/>
            <a:r>
              <a:rPr lang="en-US" sz="2400" dirty="0" smtClean="0">
                <a:latin typeface="+mj-lt"/>
              </a:rPr>
              <a:t>The </a:t>
            </a:r>
            <a:r>
              <a:rPr lang="en-US" sz="2400" dirty="0" smtClean="0">
                <a:latin typeface="+mj-lt"/>
              </a:rPr>
              <a:t>unsold closing stock acquired from another department will appear on the assets side of the balance sheet as under:</a:t>
            </a:r>
          </a:p>
          <a:p>
            <a:pPr algn="ctr"/>
            <a:r>
              <a:rPr lang="en-US" sz="2400" dirty="0" smtClean="0">
                <a:latin typeface="+mj-lt"/>
              </a:rPr>
              <a:t>(An extract of the assets side of the balance sheet)</a:t>
            </a:r>
          </a:p>
          <a:p>
            <a:pPr algn="just"/>
            <a:r>
              <a:rPr lang="en-US" sz="2400" dirty="0" smtClean="0">
                <a:latin typeface="+mj-lt"/>
              </a:rPr>
              <a:t>		Current assets	</a:t>
            </a:r>
            <a:r>
              <a:rPr lang="en-US" sz="2400" dirty="0" smtClean="0">
                <a:latin typeface="+mj-lt"/>
              </a:rPr>
              <a:t>	xxx</a:t>
            </a:r>
          </a:p>
          <a:p>
            <a:pPr algn="just"/>
            <a:r>
              <a:rPr lang="en-US" sz="2400" dirty="0" smtClean="0">
                <a:latin typeface="+mj-lt"/>
              </a:rPr>
              <a:t>		Stock</a:t>
            </a:r>
            <a:r>
              <a:rPr lang="en-US" sz="2400" dirty="0" smtClean="0">
                <a:latin typeface="+mj-lt"/>
              </a:rPr>
              <a:t>	</a:t>
            </a:r>
            <a:r>
              <a:rPr lang="en-US" sz="2400" dirty="0" smtClean="0">
                <a:latin typeface="+mj-lt"/>
              </a:rPr>
              <a:t>		xxx</a:t>
            </a:r>
            <a:endParaRPr lang="en-US" sz="2400" dirty="0" smtClean="0">
              <a:latin typeface="+mj-lt"/>
            </a:endParaRPr>
          </a:p>
          <a:p>
            <a:pPr algn="just"/>
            <a:r>
              <a:rPr lang="en-US" sz="2400" dirty="0" smtClean="0">
                <a:latin typeface="+mj-lt"/>
              </a:rPr>
              <a:t>		Less</a:t>
            </a:r>
            <a:r>
              <a:rPr lang="en-US" sz="2400" dirty="0" smtClean="0">
                <a:latin typeface="+mj-lt"/>
              </a:rPr>
              <a:t>: Stock reserve	</a:t>
            </a:r>
            <a:r>
              <a:rPr lang="en-US" sz="2400" u="sng" dirty="0" smtClean="0">
                <a:latin typeface="+mj-lt"/>
              </a:rPr>
              <a:t>xxx</a:t>
            </a:r>
            <a:endParaRPr lang="en-US" sz="2400" dirty="0" smtClean="0">
              <a:latin typeface="+mj-lt"/>
            </a:endParaRPr>
          </a:p>
          <a:p>
            <a:pPr algn="just"/>
            <a:r>
              <a:rPr lang="en-US" sz="2400" dirty="0" smtClean="0">
                <a:latin typeface="+mj-lt"/>
              </a:rPr>
              <a:t>					</a:t>
            </a:r>
            <a:r>
              <a:rPr lang="en-US" sz="2400" u="sng" dirty="0" smtClean="0">
                <a:latin typeface="+mj-lt"/>
              </a:rPr>
              <a:t>xxx</a:t>
            </a:r>
            <a:endParaRPr lang="en-US" sz="4400" dirty="0" smtClean="0">
              <a:latin typeface="+mj-lt"/>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7</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4307</TotalTime>
  <Words>541</Words>
  <Application>Microsoft Office PowerPoint</Application>
  <PresentationFormat>On-screen Show (4:3)</PresentationFormat>
  <Paragraphs>59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WELCOME  Class: B.Com – Part-1  Subject: Financial Accounting TOPIC:  INTER-DEPARTMENTAL TRANSFERS</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405</cp:revision>
  <dcterms:created xsi:type="dcterms:W3CDTF">2011-08-23T10:02:56Z</dcterms:created>
  <dcterms:modified xsi:type="dcterms:W3CDTF">2020-07-18T07:59:36Z</dcterms:modified>
</cp:coreProperties>
</file>